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394" r:id="rId3"/>
    <p:sldId id="466" r:id="rId4"/>
    <p:sldId id="500" r:id="rId5"/>
    <p:sldId id="604" r:id="rId6"/>
    <p:sldId id="576" r:id="rId7"/>
    <p:sldId id="519" r:id="rId8"/>
    <p:sldId id="520" r:id="rId9"/>
    <p:sldId id="522" r:id="rId10"/>
    <p:sldId id="600" r:id="rId11"/>
    <p:sldId id="521" r:id="rId12"/>
    <p:sldId id="577" r:id="rId13"/>
    <p:sldId id="523" r:id="rId14"/>
    <p:sldId id="578" r:id="rId15"/>
    <p:sldId id="579" r:id="rId16"/>
    <p:sldId id="601" r:id="rId17"/>
    <p:sldId id="609" r:id="rId18"/>
    <p:sldId id="602" r:id="rId19"/>
    <p:sldId id="603" r:id="rId20"/>
    <p:sldId id="606" r:id="rId21"/>
    <p:sldId id="607" r:id="rId22"/>
    <p:sldId id="608" r:id="rId23"/>
    <p:sldId id="611" r:id="rId24"/>
    <p:sldId id="605" r:id="rId25"/>
    <p:sldId id="582" r:id="rId26"/>
    <p:sldId id="584" r:id="rId27"/>
    <p:sldId id="561" r:id="rId28"/>
    <p:sldId id="518" r:id="rId29"/>
    <p:sldId id="352" r:id="rId30"/>
    <p:sldId id="39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  <p14:sldId id="604"/>
          </p14:sldIdLst>
        </p14:section>
        <p14:section name="Bootstrap" id="{13C67FD4-2B9F-49BD-9771-70FAC46174E5}">
          <p14:sldIdLst>
            <p14:sldId id="576"/>
            <p14:sldId id="519"/>
            <p14:sldId id="520"/>
            <p14:sldId id="522"/>
            <p14:sldId id="600"/>
            <p14:sldId id="521"/>
            <p14:sldId id="577"/>
            <p14:sldId id="523"/>
            <p14:sldId id="578"/>
            <p14:sldId id="579"/>
            <p14:sldId id="601"/>
            <p14:sldId id="609"/>
            <p14:sldId id="602"/>
            <p14:sldId id="603"/>
            <p14:sldId id="606"/>
            <p14:sldId id="607"/>
            <p14:sldId id="608"/>
            <p14:sldId id="611"/>
            <p14:sldId id="605"/>
            <p14:sldId id="582"/>
            <p14:sldId id="584"/>
          </p14:sldIdLst>
        </p14:section>
        <p14:section name="Conclusion" id="{CAD93B16-9430-4CD6-BD17-69844E1E5D8E}">
          <p14:sldIdLst>
            <p14:sldId id="561"/>
            <p14:sldId id="51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94595" autoAdjust="0"/>
  </p:normalViewPr>
  <p:slideViewPr>
    <p:cSldViewPr>
      <p:cViewPr varScale="1">
        <p:scale>
          <a:sx n="82" d="100"/>
          <a:sy n="82" d="100"/>
        </p:scale>
        <p:origin x="66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1/30/2017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03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w3schools.com/bootstrap/bootstrap_typography.as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w3schools.com/bootstrap/bootstrap_buttons.as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getbootstrap.com/components/#glyphico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w3schools.com/bootstrap/bootstrap_navbar.as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bootstrap/bootstrap_buttons.as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bootstrap/bootstrap_list_groups.asp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0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8.png"/><Relationship Id="rId14" Type="http://schemas.openxmlformats.org/officeDocument/2006/relationships/hyperlink" Target="http://www.infragistic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jax.googleapis.com/ajax/libs/jquery/3.1.1/jquery.min.js" TargetMode="External"/><Relationship Id="rId2" Type="http://schemas.openxmlformats.org/officeDocument/2006/relationships/hyperlink" Target="https://maxcdn.bootstrapcdn.com/bootstrap/3.3.7/css/bootstrap.min.c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xcdn.bootstrapcdn.com/bootstrap/3.3.7/js/bootstrap.min.j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dirty="0"/>
              <a:t>Bootstrap 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37" y="3842288"/>
            <a:ext cx="1676853" cy="16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Bootstrap includes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responsive, mobile first </a:t>
            </a:r>
            <a:r>
              <a:rPr lang="en-US" dirty="0"/>
              <a:t>fluid grid system that appropriately scales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columns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94" y="3336235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8146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3958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3958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3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49944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4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5494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0292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4529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684326"/>
            <a:ext cx="77724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51121"/>
            <a:ext cx="777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76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1812" y="1684326"/>
            <a:ext cx="3733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1812" y="1151121"/>
            <a:ext cx="3733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180012" y="1792194"/>
            <a:ext cx="1752600" cy="359482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3808412" y="2490464"/>
            <a:ext cx="1752600" cy="353329"/>
          </a:xfrm>
          <a:prstGeom prst="wedgeRoundRectCallout">
            <a:avLst>
              <a:gd name="adj1" fmla="val -60392"/>
              <a:gd name="adj2" fmla="val 1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2284412" y="4179925"/>
            <a:ext cx="1752600" cy="35332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 </a:t>
            </a:r>
            <a:r>
              <a:rPr lang="en-US" dirty="0"/>
              <a:t>is fixed-width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.container-fluid </a:t>
            </a:r>
            <a:r>
              <a:rPr lang="en-US" dirty="0"/>
              <a:t>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548735"/>
            <a:ext cx="6323013" cy="1661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12" y="4689528"/>
            <a:ext cx="6324601" cy="157734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367587" y="2717097"/>
            <a:ext cx="1752600" cy="838199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Leaves margin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5029200"/>
            <a:ext cx="1906587" cy="838199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Full width, no margins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Determines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dirty="0"/>
              <a:t>to use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.col-md: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120px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2362008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8012" y="1828800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 (2)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2012" y="1572884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32012" y="1039676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9" y="2983874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08" y="4781387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2812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7612" y="5179867"/>
            <a:ext cx="1752600" cy="838199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text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danger.&lt;/p&gt;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3739824"/>
            <a:ext cx="4000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outcome of an event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93" y="3959591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coloring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btn-default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"&gt;Default&lt;/button&gt;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"&gt;Link&lt;/button&gt;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313" y="5292661"/>
            <a:ext cx="72104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size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sizing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btn-md"&gt;Medium&lt;/button&gt;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btn-sm"&gt;Small&lt;/button&gt;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btn-xs"&gt;XSmall&lt;/button&gt;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4827970"/>
            <a:ext cx="41148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3222" y="1828800"/>
            <a:ext cx="11618999" cy="4696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Visualize a given icon from the standard bootstrap icons-sheet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If you want to use a different icon, simply change “</a:t>
            </a:r>
            <a:r>
              <a:rPr lang="en-US" dirty="0" err="1"/>
              <a:t>glyphicon</a:t>
            </a:r>
            <a:r>
              <a:rPr lang="en-US" dirty="0"/>
              <a:t>-cloud” to “</a:t>
            </a:r>
            <a:r>
              <a:rPr lang="en-US" dirty="0" err="1"/>
              <a:t>glyphicon-iconName</a:t>
            </a:r>
            <a:r>
              <a:rPr lang="en-US" dirty="0"/>
              <a:t>”</a:t>
            </a:r>
          </a:p>
          <a:p>
            <a:pPr>
              <a:lnSpc>
                <a:spcPct val="120000"/>
              </a:lnSpc>
            </a:pPr>
            <a:r>
              <a:rPr lang="en-US" dirty="0"/>
              <a:t>Bootstrap’s </a:t>
            </a:r>
            <a:r>
              <a:rPr lang="en-US" dirty="0">
                <a:hlinkClick r:id="rId2"/>
              </a:rPr>
              <a:t>icons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4496" y="3124200"/>
            <a:ext cx="11426327" cy="463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glyphicon-cloud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"&gt;&lt;/span&gt;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4497" y="2590995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912" y="281210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904999"/>
            <a:ext cx="11804822" cy="4816477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Bootstrap? 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How to import it? 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How grid system works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Styling for the most used elements.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6773" y="160020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and Navbar</a:t>
            </a:r>
            <a:r>
              <a:rPr lang="bg-BG" dirty="0"/>
              <a:t> </a:t>
            </a:r>
            <a:r>
              <a:rPr lang="en-US" dirty="0"/>
              <a:t>with Bootstrap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3212" y="1990043"/>
            <a:ext cx="11426327" cy="4534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navbar-default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class="container-fluid"&gt;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navbar-header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&lt;a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navbar-brand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"&gt;Logo&lt;/a&gt;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&lt;ul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navbar-nav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&lt;li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active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"&gt;&lt;a href=""&gt;Home&lt;/a&gt;&lt;/li&gt;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&lt;li&gt;&lt;a href=""&gt;About&lt;/a&gt;&lt;/li&gt;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&lt;li&gt;&lt;a href=""&gt;Contact us&lt;/a&gt;&lt;/li&gt;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03213" y="1456835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02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and Navbar with Bootstrap(2)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8815" y="2209800"/>
            <a:ext cx="11618999" cy="4315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code from the previous slide shows </a:t>
            </a:r>
            <a:br>
              <a:rPr lang="en-US" dirty="0"/>
            </a:br>
            <a:r>
              <a:rPr lang="en-US" dirty="0"/>
              <a:t>the following: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There can be many ways to modify and position the navbar, so you may want to </a:t>
            </a:r>
            <a:r>
              <a:rPr lang="en-US" dirty="0">
                <a:hlinkClick r:id="rId2"/>
              </a:rPr>
              <a:t>check out the other options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86" y="2667000"/>
            <a:ext cx="3656002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0823" y="2596579"/>
            <a:ext cx="11430000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0823" y="2063371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973" y="4234450"/>
            <a:ext cx="6419850" cy="161925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6612" y="6741695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size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3"/>
              </a:rPr>
              <a:t>buttons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9114" y="1307861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Provide information about the size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4"/>
              </a:rPr>
              <a:t>More on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114300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form-horizontal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control-label col-sm-2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60" y="3618542"/>
            <a:ext cx="6002552" cy="30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7467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7467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815706"/>
            <a:ext cx="6810340" cy="2841815"/>
          </a:xfrm>
          <a:prstGeom prst="rect">
            <a:avLst/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122612" y="2129955"/>
            <a:ext cx="2590800" cy="457200"/>
          </a:xfrm>
          <a:prstGeom prst="wedgeRoundRectCallout">
            <a:avLst>
              <a:gd name="adj1" fmla="val -36027"/>
              <a:gd name="adj2" fmla="val -920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Bootstrap table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678469" y="990597"/>
            <a:ext cx="2590800" cy="457200"/>
          </a:xfrm>
          <a:prstGeom prst="wedgeRoundRectCallout">
            <a:avLst>
              <a:gd name="adj1" fmla="val -57718"/>
              <a:gd name="adj2" fmla="val 49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Hover effect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Jumbotron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2" y="2286000"/>
            <a:ext cx="5867400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752792"/>
            <a:ext cx="5867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45" y="3941736"/>
            <a:ext cx="6454699" cy="256816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Big box that provides information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2667000"/>
            <a:ext cx="11804821" cy="40544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3200" dirty="0"/>
              <a:t> provides an easy way to create</a:t>
            </a:r>
            <a:br>
              <a:rPr lang="en-US" sz="3200" dirty="0"/>
            </a:br>
            <a:r>
              <a:rPr lang="en-US" sz="3200" dirty="0"/>
              <a:t>responsive design that fits on all screens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Development Basics – 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96235" y="1280062"/>
            <a:ext cx="1752140" cy="779159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5105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447800"/>
            <a:ext cx="9434513" cy="52312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endParaRPr lang="en-US" sz="2900" noProof="1"/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0056" y="370783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3212" y="1523808"/>
            <a:ext cx="38100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3212" y="990600"/>
            <a:ext cx="381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90274" y="1523808"/>
            <a:ext cx="52578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th, td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solid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black;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border-collapse: collapse;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2px;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90274" y="990600"/>
            <a:ext cx="5257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718" y="3581399"/>
            <a:ext cx="3885105" cy="3096099"/>
          </a:xfrm>
          <a:prstGeom prst="rect">
            <a:avLst/>
          </a:prstGeom>
        </p:spPr>
      </p:pic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1674812" y="1828800"/>
            <a:ext cx="17526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row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3236912" y="2226587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header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77793" y="4090664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data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0" y="132762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Bootstrap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2590800"/>
            <a:ext cx="6404389" cy="3603536"/>
          </a:xfrm>
        </p:spPr>
      </p:pic>
    </p:spTree>
    <p:extLst>
      <p:ext uri="{BB962C8B-B14F-4D97-AF65-F5344CB8AC3E}">
        <p14:creationId xmlns:p14="http://schemas.microsoft.com/office/powerpoint/2010/main" val="52373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Responsive Design?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 layers </a:t>
            </a:r>
            <a:r>
              <a:rPr lang="en-US" dirty="0"/>
              <a:t>that adjust according to the screen size of the different devices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291493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2812" y="2514600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Desktop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7243" y="2933700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9412" y="4732338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Mobile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Free front-end framework </a:t>
            </a:r>
            <a:r>
              <a:rPr lang="en-US" sz="3800" dirty="0"/>
              <a:t>that provides capabilities to ensure responsive design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6" y="2268325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Import Option 1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2" y="1059041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rel="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dirty="0"/>
              <a:t>" href="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https://maxcdn.bootstrapcdn.com/bootstrap/3.3.7/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hlinkClick r:id="rId2"/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/bootstrap.min.css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2964041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hlinkClick r:id="rId3"/>
              </a:rPr>
              <a:t>https://ajax.googleapis.com/ajax/libs/</a:t>
            </a:r>
            <a:r>
              <a:rPr lang="en-US" dirty="0" err="1">
                <a:hlinkClick r:id="rId3"/>
              </a:rPr>
              <a:t>jquery</a:t>
            </a:r>
            <a:r>
              <a:rPr lang="en-US" dirty="0">
                <a:hlinkClick r:id="rId3"/>
              </a:rPr>
              <a:t>/3.1.1/jquery.min.js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4857763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hlinkClick r:id="rId4"/>
              </a:rPr>
              <a:t>https://maxcdn.bootstrapcdn.com/bootstrap/3.3.7/</a:t>
            </a:r>
            <a:r>
              <a:rPr lang="en-US" dirty="0" err="1">
                <a:hlinkClick r:id="rId4"/>
              </a:rPr>
              <a:t>js</a:t>
            </a:r>
            <a:r>
              <a:rPr lang="en-US" dirty="0">
                <a:hlinkClick r:id="rId4"/>
              </a:rPr>
              <a:t>/bootstrap.min.js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Import Option 2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0224" y="12954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rel='stylesheet' href='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/bootstrap.min.css</a:t>
            </a:r>
            <a:r>
              <a:rPr lang="en-US" dirty="0"/>
              <a:t>'/&gt;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25908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 &lt;script src="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/jquery.min.js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3876024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81" y="5018829"/>
            <a:ext cx="2555945" cy="16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3709</TotalTime>
  <Words>1578</Words>
  <Application>Microsoft Office PowerPoint</Application>
  <PresentationFormat>Custom</PresentationFormat>
  <Paragraphs>296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Bootstrap 3</vt:lpstr>
      <vt:lpstr>Table of Contents</vt:lpstr>
      <vt:lpstr>Have a Question?</vt:lpstr>
      <vt:lpstr>HTML Table</vt:lpstr>
      <vt:lpstr>Bootstrap</vt:lpstr>
      <vt:lpstr>What is a Responsive Design?</vt:lpstr>
      <vt:lpstr>Bootstrap</vt:lpstr>
      <vt:lpstr>Bootstrap Import Option 1</vt:lpstr>
      <vt:lpstr>Bootstrap Import Option 2</vt:lpstr>
      <vt:lpstr>Grid System</vt:lpstr>
      <vt:lpstr>Grid System Demo</vt:lpstr>
      <vt:lpstr>Containers</vt:lpstr>
      <vt:lpstr>Column Classes</vt:lpstr>
      <vt:lpstr>Column Classes (2)</vt:lpstr>
      <vt:lpstr>Typography with Bootstrap</vt:lpstr>
      <vt:lpstr>Alerts with Bootstrap</vt:lpstr>
      <vt:lpstr>Buttons – coloring with Bootstrap</vt:lpstr>
      <vt:lpstr>Buttons – sizing with Bootstrap</vt:lpstr>
      <vt:lpstr>Icons with Bootstrap</vt:lpstr>
      <vt:lpstr>Nav and Navbar with Bootstrap </vt:lpstr>
      <vt:lpstr>Nav and Navbar with Bootstrap(2)</vt:lpstr>
      <vt:lpstr>Lists with Bootstrap</vt:lpstr>
      <vt:lpstr>Form with Bootstrap</vt:lpstr>
      <vt:lpstr>HTML Table with Bootstrap</vt:lpstr>
      <vt:lpstr>Jumbotron</vt:lpstr>
      <vt:lpstr>Summary</vt:lpstr>
      <vt:lpstr>Web Development Basics – Bootstrap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Божидар Гевечано</cp:lastModifiedBy>
  <cp:revision>193</cp:revision>
  <dcterms:created xsi:type="dcterms:W3CDTF">2014-01-02T17:00:34Z</dcterms:created>
  <dcterms:modified xsi:type="dcterms:W3CDTF">2017-01-30T15:49:46Z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